
<file path=[Content_Types].xml><?xml version="1.0" encoding="utf-8"?>
<Types xmlns="http://schemas.openxmlformats.org/package/2006/content-types">
  <Default Extension="bin" ContentType="application/vnd.openxmlformats-officedocument.oleObject"/>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5" r:id="rId1"/>
  </p:sldMasterIdLst>
  <p:sldIdLst>
    <p:sldId id="259" r:id="rId2"/>
    <p:sldId id="260" r:id="rId3"/>
    <p:sldId id="270" r:id="rId4"/>
    <p:sldId id="271" r:id="rId5"/>
    <p:sldId id="272" r:id="rId6"/>
    <p:sldId id="273" r:id="rId7"/>
    <p:sldId id="274" r:id="rId8"/>
    <p:sldId id="275" r:id="rId9"/>
    <p:sldId id="276" r:id="rId10"/>
    <p:sldId id="277"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DA147"/>
    <a:srgbClr val="B54C2D"/>
    <a:srgbClr val="B66952"/>
    <a:srgbClr val="B56D45"/>
    <a:srgbClr val="DF985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2" d="100"/>
          <a:sy n="82" d="100"/>
        </p:scale>
        <p:origin x="72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5/13/2024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8525254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5/13/2024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146655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5/13/2024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812055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5/13/2024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4805943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5/13/2024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5883623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5/13/2024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8740690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5/13/2024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6230268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17E833E-1B6D-415F-AD29-75AE8C43BD0D}" type="datetime1">
              <a:rPr lang="en-US" smtClean="0"/>
              <a:t>5/13/2024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09415868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52596F-08A7-4B70-989A-F2B1CF31E66B}" type="datetime1">
              <a:rPr lang="en-US" smtClean="0"/>
              <a:t>5/13/2024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345277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5/13/2024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858651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5/13/2024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2264868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5/13/2024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751756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t>5/13/2024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088870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5/13/2024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648886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5/13/2024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659166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5/13/2024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5964791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5/13/2024</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263787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5/13/2024</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1069802776"/>
      </p:ext>
    </p:extLst>
  </p:cSld>
  <p:clrMap bg1="dk1" tx1="lt1" bg2="dk2" tx2="lt2" accent1="accent1" accent2="accent2" accent3="accent3" accent4="accent4" accent5="accent5" accent6="accent6" hlink="hlink" folHlink="folHlink"/>
  <p:sldLayoutIdLst>
    <p:sldLayoutId id="2147483713" r:id="rId1"/>
    <p:sldLayoutId id="2147483715" r:id="rId2"/>
    <p:sldLayoutId id="2147483716" r:id="rId3"/>
    <p:sldLayoutId id="2147483714" r:id="rId4"/>
    <p:sldLayoutId id="2147483710" r:id="rId5"/>
    <p:sldLayoutId id="2147483694" r:id="rId6"/>
    <p:sldLayoutId id="2147483695" r:id="rId7"/>
    <p:sldLayoutId id="2147483696" r:id="rId8"/>
    <p:sldLayoutId id="2147483697" r:id="rId9"/>
    <p:sldLayoutId id="2147483699" r:id="rId10"/>
    <p:sldLayoutId id="2147483693" r:id="rId11"/>
    <p:sldLayoutId id="2147483700" r:id="rId12"/>
    <p:sldLayoutId id="2147483701" r:id="rId13"/>
    <p:sldLayoutId id="2147483703" r:id="rId14"/>
    <p:sldLayoutId id="2147483704" r:id="rId15"/>
    <p:sldLayoutId id="2147483702" r:id="rId16"/>
    <p:sldLayoutId id="2147483698" r:id="rId17"/>
  </p:sldLayoutIdLst>
  <p:hf sldNum="0" hdr="0" ftr="0" dt="0"/>
  <p:txStyles>
    <p:title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g"/><Relationship Id="rId1" Type="http://schemas.openxmlformats.org/officeDocument/2006/relationships/slideLayout" Target="../slideLayouts/slideLayout2.xml"/><Relationship Id="rId4" Type="http://schemas.openxmlformats.org/officeDocument/2006/relationships/image" Target="../media/image12.svg"/></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svg"/></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1BC5572-FC33-4C1C-8DEE-C2CF75A7564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 y="11"/>
            <a:ext cx="12191980" cy="6857988"/>
          </a:xfrm>
          <a:prstGeom prst="rect">
            <a:avLst/>
          </a:prstGeom>
        </p:spPr>
      </p:pic>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1370693" y="1087120"/>
            <a:ext cx="9440034" cy="3018349"/>
          </a:xfrm>
        </p:spPr>
        <p:txBody>
          <a:bodyPr>
            <a:normAutofit/>
          </a:bodyPr>
          <a:lstStyle/>
          <a:p>
            <a:r>
              <a:rPr lang="en-US" sz="7200" dirty="0">
                <a:solidFill>
                  <a:srgbClr val="002060"/>
                </a:solidFill>
              </a:rPr>
              <a:t>ABOUT PRALOTECH COMPANY</a:t>
            </a:r>
          </a:p>
        </p:txBody>
      </p:sp>
      <p:sp>
        <p:nvSpPr>
          <p:cNvPr id="3" name="Subtitle 2">
            <a:extLst>
              <a:ext uri="{FF2B5EF4-FFF2-40B4-BE49-F238E27FC236}">
                <a16:creationId xmlns:a16="http://schemas.microsoft.com/office/drawing/2014/main" id="{DB93FB3F-A8D4-46D3-A1C6-C79C64563729}"/>
              </a:ext>
            </a:extLst>
          </p:cNvPr>
          <p:cNvSpPr>
            <a:spLocks noGrp="1"/>
          </p:cNvSpPr>
          <p:nvPr>
            <p:ph type="subTitle" idx="1"/>
          </p:nvPr>
        </p:nvSpPr>
        <p:spPr>
          <a:xfrm>
            <a:off x="2824089" y="4819676"/>
            <a:ext cx="3266621" cy="951204"/>
          </a:xfrm>
        </p:spPr>
        <p:txBody>
          <a:bodyPr>
            <a:normAutofit/>
          </a:bodyPr>
          <a:lstStyle/>
          <a:p>
            <a:r>
              <a:rPr lang="en-US" sz="1800" b="1" dirty="0">
                <a:latin typeface="Californian FB" panose="0207040306080B030204" pitchFamily="18" charset="0"/>
              </a:rPr>
              <a:t>Presentation by: </a:t>
            </a:r>
          </a:p>
          <a:p>
            <a:r>
              <a:rPr lang="en-US" sz="1800" b="1" dirty="0">
                <a:latin typeface="Californian FB" panose="0207040306080B030204" pitchFamily="18" charset="0"/>
              </a:rPr>
              <a:t> D</a:t>
            </a:r>
            <a:r>
              <a:rPr lang="en-US" sz="1800" b="1" cap="none" dirty="0">
                <a:latin typeface="Californian FB" panose="0207040306080B030204" pitchFamily="18" charset="0"/>
              </a:rPr>
              <a:t>ivyaprada </a:t>
            </a:r>
            <a:r>
              <a:rPr lang="en-US" sz="1800" b="1" dirty="0">
                <a:latin typeface="Californian FB" panose="0207040306080B030204" pitchFamily="18" charset="0"/>
              </a:rPr>
              <a:t>G</a:t>
            </a:r>
          </a:p>
        </p:txBody>
      </p:sp>
    </p:spTree>
    <p:extLst>
      <p:ext uri="{BB962C8B-B14F-4D97-AF65-F5344CB8AC3E}">
        <p14:creationId xmlns:p14="http://schemas.microsoft.com/office/powerpoint/2010/main" val="633738316"/>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7419EF4-86F5-0430-DEEB-D45077845C2A}"/>
              </a:ext>
            </a:extLst>
          </p:cNvPr>
          <p:cNvSpPr>
            <a:spLocks noGrp="1"/>
          </p:cNvSpPr>
          <p:nvPr>
            <p:ph idx="1"/>
          </p:nvPr>
        </p:nvSpPr>
        <p:spPr>
          <a:xfrm>
            <a:off x="666145" y="676275"/>
            <a:ext cx="7801580" cy="3714749"/>
          </a:xfrm>
        </p:spPr>
        <p:txBody>
          <a:bodyPr>
            <a:normAutofit/>
          </a:bodyPr>
          <a:lstStyle/>
          <a:p>
            <a:pPr marL="36900" indent="0">
              <a:buNone/>
            </a:pPr>
            <a:r>
              <a:rPr lang="en-IN" sz="6800" dirty="0">
                <a:ln w="0"/>
                <a:solidFill>
                  <a:schemeClr val="bg1">
                    <a:lumMod val="95000"/>
                    <a:lumOff val="5000"/>
                  </a:schemeClr>
                </a:solidFill>
                <a:effectLst>
                  <a:reflection blurRad="6350" stA="53000" endA="300" endPos="35500" dir="5400000" sy="-90000" algn="bl" rotWithShape="0"/>
                </a:effectLst>
              </a:rPr>
              <a:t>THE END </a:t>
            </a:r>
          </a:p>
          <a:p>
            <a:pPr marL="36900" indent="0">
              <a:buNone/>
            </a:pPr>
            <a:r>
              <a:rPr lang="en-IN" sz="6800" dirty="0">
                <a:ln w="0"/>
                <a:solidFill>
                  <a:schemeClr val="bg1">
                    <a:lumMod val="95000"/>
                    <a:lumOff val="5000"/>
                  </a:schemeClr>
                </a:solidFill>
                <a:effectLst>
                  <a:reflection blurRad="6350" stA="53000" endA="300" endPos="35500" dir="5400000" sy="-90000" algn="bl" rotWithShape="0"/>
                </a:effectLst>
              </a:rPr>
              <a:t>              Thank You</a:t>
            </a:r>
          </a:p>
        </p:txBody>
      </p:sp>
      <p:pic>
        <p:nvPicPr>
          <p:cNvPr id="5" name="Graphic 4" descr="Angel face with solid fill with solid fill">
            <a:extLst>
              <a:ext uri="{FF2B5EF4-FFF2-40B4-BE49-F238E27FC236}">
                <a16:creationId xmlns:a16="http://schemas.microsoft.com/office/drawing/2014/main" id="{12C82AA0-C18A-8C7A-8F1E-58608806DED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876799" y="1028699"/>
            <a:ext cx="1143001" cy="1143001"/>
          </a:xfrm>
          <a:prstGeom prst="rect">
            <a:avLst/>
          </a:prstGeom>
        </p:spPr>
      </p:pic>
    </p:spTree>
    <p:extLst>
      <p:ext uri="{BB962C8B-B14F-4D97-AF65-F5344CB8AC3E}">
        <p14:creationId xmlns:p14="http://schemas.microsoft.com/office/powerpoint/2010/main" val="350727886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4E315F-BCB7-AE0C-4CD9-CBDD50FF0A98}"/>
              </a:ext>
            </a:extLst>
          </p:cNvPr>
          <p:cNvSpPr>
            <a:spLocks noGrp="1"/>
          </p:cNvSpPr>
          <p:nvPr>
            <p:ph type="title"/>
          </p:nvPr>
        </p:nvSpPr>
        <p:spPr>
          <a:xfrm>
            <a:off x="2118390" y="933451"/>
            <a:ext cx="4953800" cy="1167493"/>
          </a:xfrm>
        </p:spPr>
        <p:txBody>
          <a:bodyPr>
            <a:normAutofit fontScale="90000"/>
          </a:bodyPr>
          <a:lstStyle/>
          <a:p>
            <a:pPr algn="just"/>
            <a:r>
              <a:rPr lang="en-US" sz="5400" dirty="0">
                <a:solidFill>
                  <a:srgbClr val="FFFF00"/>
                </a:solidFill>
                <a:latin typeface="Algerian" panose="04020705040A02060702" pitchFamily="82" charset="0"/>
              </a:rPr>
              <a:t>Company Profile…..</a:t>
            </a:r>
            <a:br>
              <a:rPr lang="en-US" sz="4800" dirty="0">
                <a:solidFill>
                  <a:srgbClr val="FFFF00"/>
                </a:solidFill>
                <a:latin typeface="Algerian" panose="04020705040A02060702" pitchFamily="82" charset="0"/>
              </a:rPr>
            </a:br>
            <a:endParaRPr lang="en-IN" dirty="0">
              <a:solidFill>
                <a:srgbClr val="FFFF00"/>
              </a:solidFill>
            </a:endParaRPr>
          </a:p>
        </p:txBody>
      </p:sp>
      <p:sp>
        <p:nvSpPr>
          <p:cNvPr id="3" name="Content Placeholder 2">
            <a:extLst>
              <a:ext uri="{FF2B5EF4-FFF2-40B4-BE49-F238E27FC236}">
                <a16:creationId xmlns:a16="http://schemas.microsoft.com/office/drawing/2014/main" id="{3E30CC63-43E2-41B5-F6A2-00AE6E387731}"/>
              </a:ext>
            </a:extLst>
          </p:cNvPr>
          <p:cNvSpPr>
            <a:spLocks noGrp="1"/>
          </p:cNvSpPr>
          <p:nvPr>
            <p:ph idx="1"/>
          </p:nvPr>
        </p:nvSpPr>
        <p:spPr>
          <a:xfrm>
            <a:off x="2640563" y="2100944"/>
            <a:ext cx="8445242" cy="4015271"/>
          </a:xfrm>
        </p:spPr>
        <p:txBody>
          <a:bodyPr>
            <a:normAutofit lnSpcReduction="10000"/>
          </a:bodyPr>
          <a:lstStyle/>
          <a:p>
            <a:pPr marL="36900" indent="0">
              <a:buNone/>
            </a:pPr>
            <a:r>
              <a:rPr lang="en-US" sz="3200" b="1" dirty="0">
                <a:latin typeface="+mj-lt"/>
              </a:rPr>
              <a:t>o1. </a:t>
            </a:r>
            <a:r>
              <a:rPr lang="en-IN" sz="3200" b="1" kern="100" dirty="0">
                <a:solidFill>
                  <a:schemeClr val="tx1"/>
                </a:solidFill>
                <a:effectLst/>
                <a:latin typeface="+mj-lt"/>
                <a:ea typeface="Times New Roman" panose="02020603050405020304" pitchFamily="18" charset="0"/>
              </a:rPr>
              <a:t>Overview of the Organization.  </a:t>
            </a:r>
            <a:r>
              <a:rPr lang="en-US" sz="3200" b="1" dirty="0">
                <a:latin typeface="+mj-lt"/>
              </a:rPr>
              <a:t> </a:t>
            </a:r>
          </a:p>
          <a:p>
            <a:pPr marL="36900" indent="0">
              <a:buNone/>
            </a:pPr>
            <a:r>
              <a:rPr lang="en-US" sz="3200" b="1" dirty="0">
                <a:latin typeface="+mj-lt"/>
              </a:rPr>
              <a:t>o2. </a:t>
            </a:r>
            <a:r>
              <a:rPr lang="en-US" sz="3200" b="1" dirty="0">
                <a:solidFill>
                  <a:schemeClr val="tx1">
                    <a:lumMod val="95000"/>
                    <a:lumOff val="5000"/>
                  </a:schemeClr>
                </a:solidFill>
                <a:latin typeface="+mj-lt"/>
                <a:ea typeface="Microsoft YaHei UI" panose="020B0503020204020204" pitchFamily="34" charset="-122"/>
              </a:rPr>
              <a:t>Vision and Mission of the Organization. </a:t>
            </a:r>
          </a:p>
          <a:p>
            <a:pPr marL="36900" indent="0">
              <a:buNone/>
            </a:pPr>
            <a:r>
              <a:rPr lang="en-US" sz="3200" b="1" dirty="0">
                <a:latin typeface="+mj-lt"/>
              </a:rPr>
              <a:t>o3. </a:t>
            </a:r>
            <a:r>
              <a:rPr lang="en-US" sz="3200" b="1" dirty="0">
                <a:solidFill>
                  <a:schemeClr val="tx1">
                    <a:lumMod val="95000"/>
                    <a:lumOff val="5000"/>
                  </a:schemeClr>
                </a:solidFill>
                <a:latin typeface="+mj-lt"/>
                <a:ea typeface="Microsoft YaHei UI" panose="020B0503020204020204" pitchFamily="34" charset="-122"/>
              </a:rPr>
              <a:t>Organization Structure.</a:t>
            </a:r>
            <a:endParaRPr lang="en-US" sz="3200" b="1" dirty="0">
              <a:latin typeface="+mj-lt"/>
            </a:endParaRPr>
          </a:p>
          <a:p>
            <a:pPr marL="36900" indent="0">
              <a:buNone/>
            </a:pPr>
            <a:r>
              <a:rPr lang="en-US" sz="3200" b="1" dirty="0">
                <a:latin typeface="+mj-lt"/>
              </a:rPr>
              <a:t>o4. </a:t>
            </a:r>
            <a:r>
              <a:rPr lang="en-US" sz="3200" b="1" dirty="0">
                <a:solidFill>
                  <a:schemeClr val="tx1">
                    <a:lumMod val="95000"/>
                    <a:lumOff val="5000"/>
                  </a:schemeClr>
                </a:solidFill>
                <a:latin typeface="+mj-lt"/>
                <a:ea typeface="Microsoft YaHei UI" panose="020B0503020204020204" pitchFamily="34" charset="-122"/>
              </a:rPr>
              <a:t>Roles and Responsibilities of Personnel in        the Organization.</a:t>
            </a:r>
            <a:endParaRPr lang="en-US" sz="3200" b="1" dirty="0">
              <a:latin typeface="+mj-lt"/>
            </a:endParaRPr>
          </a:p>
          <a:p>
            <a:pPr marL="36900" indent="0">
              <a:buNone/>
            </a:pPr>
            <a:r>
              <a:rPr lang="en-US" sz="3200" b="1" dirty="0">
                <a:latin typeface="+mj-lt"/>
              </a:rPr>
              <a:t>o5. </a:t>
            </a:r>
            <a:r>
              <a:rPr lang="en-US" sz="3200" b="1" dirty="0">
                <a:solidFill>
                  <a:schemeClr val="tx1">
                    <a:lumMod val="95000"/>
                    <a:lumOff val="5000"/>
                  </a:schemeClr>
                </a:solidFill>
                <a:latin typeface="+mj-lt"/>
                <a:ea typeface="Microsoft YaHei UI" panose="020B0503020204020204" pitchFamily="34" charset="-122"/>
              </a:rPr>
              <a:t>Products and Market performance.</a:t>
            </a:r>
          </a:p>
          <a:p>
            <a:pPr marL="36900" indent="0">
              <a:buNone/>
            </a:pPr>
            <a:endParaRPr lang="en-US" sz="3200" b="1" dirty="0">
              <a:latin typeface="+mj-lt"/>
            </a:endParaRPr>
          </a:p>
          <a:p>
            <a:pPr marL="36900" indent="0">
              <a:buNone/>
            </a:pPr>
            <a:endParaRPr lang="en-IN" sz="3200" b="1" dirty="0">
              <a:latin typeface="+mj-lt"/>
            </a:endParaRPr>
          </a:p>
        </p:txBody>
      </p:sp>
    </p:spTree>
    <p:extLst>
      <p:ext uri="{BB962C8B-B14F-4D97-AF65-F5344CB8AC3E}">
        <p14:creationId xmlns:p14="http://schemas.microsoft.com/office/powerpoint/2010/main" val="398328824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4FC34F-55F7-8284-D3F5-5D3D37FDC85C}"/>
              </a:ext>
            </a:extLst>
          </p:cNvPr>
          <p:cNvSpPr>
            <a:spLocks noGrp="1"/>
          </p:cNvSpPr>
          <p:nvPr>
            <p:ph type="title"/>
          </p:nvPr>
        </p:nvSpPr>
        <p:spPr>
          <a:xfrm>
            <a:off x="2082251" y="195261"/>
            <a:ext cx="9271635" cy="933451"/>
          </a:xfrm>
        </p:spPr>
        <p:txBody>
          <a:bodyPr>
            <a:normAutofit/>
          </a:bodyPr>
          <a:lstStyle/>
          <a:p>
            <a:r>
              <a:rPr lang="en-IN" sz="3600" b="1" kern="100" dirty="0">
                <a:ln w="0"/>
                <a:solidFill>
                  <a:srgbClr val="FFFF00"/>
                </a:solidFill>
                <a:effectLst>
                  <a:reflection blurRad="6350" stA="53000" endA="300" endPos="35500" dir="5400000" sy="-90000" algn="bl" rotWithShape="0"/>
                </a:effectLst>
                <a:latin typeface="Copperplate Gothic Bold" panose="020E0705020206020404" pitchFamily="34" charset="0"/>
                <a:ea typeface="Times New Roman" panose="02020603050405020304" pitchFamily="18" charset="0"/>
              </a:rPr>
              <a:t>Overview of the Organization</a:t>
            </a:r>
            <a:endParaRPr lang="en-IN" sz="3600" b="1" dirty="0">
              <a:ln w="0"/>
              <a:solidFill>
                <a:srgbClr val="FFFF00"/>
              </a:solidFill>
              <a:effectLst>
                <a:reflection blurRad="6350" stA="53000" endA="300" endPos="35500" dir="5400000" sy="-90000" algn="bl" rotWithShape="0"/>
              </a:effectLst>
              <a:latin typeface="Copperplate Gothic Bold" panose="020E0705020206020404" pitchFamily="34" charset="0"/>
            </a:endParaRPr>
          </a:p>
        </p:txBody>
      </p:sp>
      <p:sp>
        <p:nvSpPr>
          <p:cNvPr id="3" name="Content Placeholder 2">
            <a:extLst>
              <a:ext uri="{FF2B5EF4-FFF2-40B4-BE49-F238E27FC236}">
                <a16:creationId xmlns:a16="http://schemas.microsoft.com/office/drawing/2014/main" id="{8D6AC1E4-C1DE-AD45-0925-ADAC15D52731}"/>
              </a:ext>
            </a:extLst>
          </p:cNvPr>
          <p:cNvSpPr>
            <a:spLocks noGrp="1"/>
          </p:cNvSpPr>
          <p:nvPr>
            <p:ph idx="1"/>
          </p:nvPr>
        </p:nvSpPr>
        <p:spPr>
          <a:xfrm>
            <a:off x="737118" y="1128711"/>
            <a:ext cx="11262049" cy="5281419"/>
          </a:xfrm>
        </p:spPr>
        <p:txBody>
          <a:bodyPr>
            <a:normAutofit lnSpcReduction="10000"/>
          </a:bodyPr>
          <a:lstStyle/>
          <a:p>
            <a:pPr marL="36900" indent="0">
              <a:buNone/>
            </a:pPr>
            <a:r>
              <a:rPr lang="en-US" sz="2400" b="1" dirty="0">
                <a:solidFill>
                  <a:schemeClr val="tx1"/>
                </a:solidFill>
                <a:effectLst/>
                <a:latin typeface="+mj-lt"/>
                <a:ea typeface="Times New Roman" panose="02020603050405020304" pitchFamily="18" charset="0"/>
              </a:rPr>
              <a:t>With the active participation of its multi-disciplinary Assignment Execution Team, Pralotech Solutions has emerged as a leader in the ITES in India and has established itself in the field of software development, data processing, data conversion, digital printing, Digitization, System integration, smart card personalization, IT facility management and other IT enabled services.</a:t>
            </a:r>
          </a:p>
          <a:p>
            <a:pPr marL="36900" indent="0">
              <a:buNone/>
            </a:pPr>
            <a:endParaRPr lang="en-US" sz="2400" b="1" dirty="0">
              <a:solidFill>
                <a:schemeClr val="tx1"/>
              </a:solidFill>
              <a:effectLst/>
              <a:latin typeface="+mj-lt"/>
              <a:ea typeface="Times New Roman" panose="02020603050405020304" pitchFamily="18" charset="0"/>
            </a:endParaRPr>
          </a:p>
          <a:p>
            <a:pPr marL="36900" indent="0">
              <a:buNone/>
            </a:pPr>
            <a:r>
              <a:rPr lang="en-US" sz="2400" b="1" dirty="0">
                <a:solidFill>
                  <a:schemeClr val="tx1"/>
                </a:solidFill>
                <a:effectLst/>
                <a:latin typeface="+mj-lt"/>
                <a:ea typeface="Times New Roman" panose="02020603050405020304" pitchFamily="18" charset="0"/>
              </a:rPr>
              <a:t>Pralotech Solutions LLP, incorporated in end of 2018, is a professionally managed, rapidly growing, multifaceted Information technology company.</a:t>
            </a:r>
          </a:p>
          <a:p>
            <a:pPr marL="36900" indent="0">
              <a:buNone/>
            </a:pPr>
            <a:endParaRPr lang="en-US" sz="2400" b="1" dirty="0">
              <a:solidFill>
                <a:schemeClr val="tx1"/>
              </a:solidFill>
              <a:effectLst/>
              <a:latin typeface="+mj-lt"/>
              <a:ea typeface="Times New Roman" panose="02020603050405020304" pitchFamily="18" charset="0"/>
            </a:endParaRPr>
          </a:p>
          <a:p>
            <a:pPr marL="36900" indent="0">
              <a:buNone/>
            </a:pPr>
            <a:r>
              <a:rPr lang="en-US" sz="2400" b="1" dirty="0">
                <a:solidFill>
                  <a:schemeClr val="tx1"/>
                </a:solidFill>
                <a:effectLst/>
                <a:latin typeface="+mj-lt"/>
                <a:ea typeface="Times New Roman" panose="02020603050405020304" pitchFamily="18" charset="0"/>
                <a:cs typeface="Times New Roman" panose="02020603050405020304" pitchFamily="18" charset="0"/>
              </a:rPr>
              <a:t>The company is actively involved in developing automation and e-Governance solutions for Transport, Social Security, Citizen Identity, Education, Public Distribution System, Retail Management and a host of other application areas.</a:t>
            </a:r>
            <a:endParaRPr lang="en-IN" sz="2400" b="1" dirty="0">
              <a:solidFill>
                <a:schemeClr val="tx1"/>
              </a:solidFill>
              <a:effectLst/>
              <a:latin typeface="+mj-lt"/>
              <a:ea typeface="Times New Roman" panose="02020603050405020304" pitchFamily="18" charset="0"/>
              <a:cs typeface="Times New Roman" panose="02020603050405020304" pitchFamily="18" charset="0"/>
            </a:endParaRPr>
          </a:p>
          <a:p>
            <a:pPr marL="36900" indent="0">
              <a:buNone/>
            </a:pPr>
            <a:endParaRPr lang="en-US" sz="2400" b="1" dirty="0">
              <a:solidFill>
                <a:schemeClr val="tx1"/>
              </a:solidFill>
              <a:effectLst/>
              <a:latin typeface="+mj-lt"/>
            </a:endParaRPr>
          </a:p>
        </p:txBody>
      </p:sp>
      <p:pic>
        <p:nvPicPr>
          <p:cNvPr id="9" name="Graphic 8" descr="Sunglasses face outline with solid fill">
            <a:extLst>
              <a:ext uri="{FF2B5EF4-FFF2-40B4-BE49-F238E27FC236}">
                <a16:creationId xmlns:a16="http://schemas.microsoft.com/office/drawing/2014/main" id="{B41D1E58-D1E0-FAD3-F9B7-F9EF2EFECDC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965027" y="195261"/>
            <a:ext cx="841621" cy="841621"/>
          </a:xfrm>
          <a:prstGeom prst="rect">
            <a:avLst/>
          </a:prstGeom>
        </p:spPr>
      </p:pic>
    </p:spTree>
    <p:extLst>
      <p:ext uri="{BB962C8B-B14F-4D97-AF65-F5344CB8AC3E}">
        <p14:creationId xmlns:p14="http://schemas.microsoft.com/office/powerpoint/2010/main" val="319727170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24C4718-D428-9F0D-4931-128B1B4D248B}"/>
              </a:ext>
            </a:extLst>
          </p:cNvPr>
          <p:cNvSpPr>
            <a:spLocks noGrp="1"/>
          </p:cNvSpPr>
          <p:nvPr>
            <p:ph idx="1"/>
          </p:nvPr>
        </p:nvSpPr>
        <p:spPr>
          <a:xfrm>
            <a:off x="513184" y="205273"/>
            <a:ext cx="11059691" cy="6419462"/>
          </a:xfrm>
        </p:spPr>
        <p:txBody>
          <a:bodyPr>
            <a:noAutofit/>
          </a:bodyPr>
          <a:lstStyle/>
          <a:p>
            <a:pPr indent="457200" algn="just">
              <a:lnSpc>
                <a:spcPct val="150000"/>
              </a:lnSpc>
              <a:spcAft>
                <a:spcPts val="800"/>
              </a:spcAft>
            </a:pPr>
            <a:r>
              <a:rPr lang="en-US" sz="2000" b="1" dirty="0">
                <a:solidFill>
                  <a:schemeClr val="tx1"/>
                </a:solidFill>
                <a:effectLst/>
                <a:latin typeface="+mj-lt"/>
                <a:ea typeface="Times New Roman" panose="02020603050405020304" pitchFamily="18" charset="0"/>
                <a:cs typeface="Times New Roman" panose="02020603050405020304" pitchFamily="18" charset="0"/>
              </a:rPr>
              <a:t>Pralotech Solutions is a leading System integrator in India providing complete turnkey solutions on BOO &amp; BOOT basis including facility management services, Smart Cards applications, Document Management System (DMS), Work Flow Management and Manpower Deployment.</a:t>
            </a:r>
          </a:p>
          <a:p>
            <a:pPr indent="457200" algn="just">
              <a:lnSpc>
                <a:spcPct val="150000"/>
              </a:lnSpc>
              <a:spcAft>
                <a:spcPts val="800"/>
              </a:spcAft>
            </a:pPr>
            <a:r>
              <a:rPr lang="en-US" sz="2000" b="1" dirty="0">
                <a:solidFill>
                  <a:schemeClr val="tx1"/>
                </a:solidFill>
                <a:effectLst/>
                <a:latin typeface="+mj-lt"/>
                <a:ea typeface="Times New Roman" panose="02020603050405020304" pitchFamily="18" charset="0"/>
              </a:rPr>
              <a:t>Pralotech Solutions has successfully completed many e-governance projects for the various departments of Govt of Karnataka and has won accolades for its superior service delivery, timely execution of projects and the quality of the deliverables.</a:t>
            </a:r>
            <a:endParaRPr lang="en-US" sz="2000" b="1" dirty="0">
              <a:solidFill>
                <a:schemeClr val="tx1"/>
              </a:solidFill>
              <a:effectLst/>
              <a:latin typeface="+mj-lt"/>
              <a:ea typeface="Times New Roman" panose="02020603050405020304" pitchFamily="18" charset="0"/>
              <a:cs typeface="Times New Roman" panose="02020603050405020304" pitchFamily="18" charset="0"/>
            </a:endParaRPr>
          </a:p>
          <a:p>
            <a:pPr indent="457200" algn="just">
              <a:lnSpc>
                <a:spcPct val="150000"/>
              </a:lnSpc>
              <a:spcAft>
                <a:spcPts val="800"/>
              </a:spcAft>
            </a:pPr>
            <a:r>
              <a:rPr lang="en-US" sz="2000" b="1" dirty="0">
                <a:solidFill>
                  <a:schemeClr val="tx1"/>
                </a:solidFill>
                <a:effectLst/>
                <a:latin typeface="+mj-lt"/>
                <a:ea typeface="Times New Roman" panose="02020603050405020304" pitchFamily="18" charset="0"/>
              </a:rPr>
              <a:t>PRALOTECH SOLUTIONS is being trusted by many clients who are looking for reliable and quality services for their business.</a:t>
            </a:r>
            <a:endParaRPr lang="en-US" sz="2000" b="1" dirty="0">
              <a:solidFill>
                <a:schemeClr val="tx1"/>
              </a:solidFill>
              <a:effectLst/>
              <a:latin typeface="+mj-lt"/>
              <a:ea typeface="Times New Roman" panose="02020603050405020304" pitchFamily="18" charset="0"/>
              <a:cs typeface="Times New Roman" panose="02020603050405020304" pitchFamily="18" charset="0"/>
            </a:endParaRPr>
          </a:p>
          <a:p>
            <a:pPr indent="457200" algn="just">
              <a:lnSpc>
                <a:spcPct val="150000"/>
              </a:lnSpc>
              <a:spcAft>
                <a:spcPts val="800"/>
              </a:spcAft>
            </a:pPr>
            <a:r>
              <a:rPr lang="en-US" sz="2000" b="1" dirty="0">
                <a:solidFill>
                  <a:schemeClr val="tx1"/>
                </a:solidFill>
                <a:effectLst/>
                <a:latin typeface="+mj-lt"/>
                <a:ea typeface="Times New Roman" panose="02020603050405020304" pitchFamily="18" charset="0"/>
                <a:cs typeface="Times New Roman" panose="02020603050405020304" pitchFamily="18" charset="0"/>
              </a:rPr>
              <a:t>PRALOTECH SOLUTIONS is currently operating and managing in Bangalore and giving services to e-commerce business services.</a:t>
            </a:r>
            <a:endParaRPr lang="en-IN" sz="2000" b="1" dirty="0">
              <a:solidFill>
                <a:schemeClr val="tx1"/>
              </a:solidFill>
              <a:effectLst/>
              <a:latin typeface="+mj-lt"/>
              <a:ea typeface="Times New Roman" panose="02020603050405020304" pitchFamily="18" charset="0"/>
              <a:cs typeface="Times New Roman" panose="02020603050405020304" pitchFamily="18" charset="0"/>
            </a:endParaRPr>
          </a:p>
          <a:p>
            <a:pPr indent="457200" algn="just">
              <a:lnSpc>
                <a:spcPct val="150000"/>
              </a:lnSpc>
              <a:spcAft>
                <a:spcPts val="800"/>
              </a:spcAft>
            </a:pPr>
            <a:r>
              <a:rPr lang="en-US" sz="2000" b="1" dirty="0">
                <a:solidFill>
                  <a:schemeClr val="tx1"/>
                </a:solidFill>
                <a:effectLst/>
                <a:latin typeface="+mj-lt"/>
                <a:ea typeface="Times New Roman" panose="02020603050405020304" pitchFamily="18" charset="0"/>
              </a:rPr>
              <a:t>Pralotech Solutions adopted project team and dedicated organization structure. In project based organization.</a:t>
            </a:r>
            <a:endParaRPr lang="en-IN" sz="2000" b="1" dirty="0">
              <a:solidFill>
                <a:schemeClr val="tx1"/>
              </a:solidFill>
              <a:effectLst/>
              <a:latin typeface="+mj-lt"/>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226251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8D66F8-6B9A-8756-2056-ED5C547439A8}"/>
              </a:ext>
            </a:extLst>
          </p:cNvPr>
          <p:cNvSpPr>
            <a:spLocks noGrp="1"/>
          </p:cNvSpPr>
          <p:nvPr>
            <p:ph type="title"/>
          </p:nvPr>
        </p:nvSpPr>
        <p:spPr>
          <a:xfrm>
            <a:off x="1388395" y="1660"/>
            <a:ext cx="9895956" cy="951722"/>
          </a:xfrm>
        </p:spPr>
        <p:txBody>
          <a:bodyPr>
            <a:normAutofit fontScale="90000"/>
          </a:bodyPr>
          <a:lstStyle/>
          <a:p>
            <a:r>
              <a:rPr lang="en-IN" sz="3600" dirty="0">
                <a:ln w="0"/>
                <a:solidFill>
                  <a:srgbClr val="FFFF00"/>
                </a:solidFill>
                <a:effectLst>
                  <a:reflection blurRad="6350" stA="53000" endA="300" endPos="35500" dir="5400000" sy="-90000" algn="bl" rotWithShape="0"/>
                </a:effectLst>
                <a:latin typeface="Copperplate Gothic Bold" panose="020E0705020206020404" pitchFamily="34" charset="0"/>
                <a:ea typeface="Microsoft YaHei UI" panose="020B0503020204020204" pitchFamily="34" charset="-122"/>
              </a:rPr>
              <a:t> Vision and Mission of the Organization</a:t>
            </a:r>
            <a:endParaRPr lang="en-IN" sz="3600" dirty="0"/>
          </a:p>
        </p:txBody>
      </p:sp>
      <p:sp>
        <p:nvSpPr>
          <p:cNvPr id="3" name="Content Placeholder 2">
            <a:extLst>
              <a:ext uri="{FF2B5EF4-FFF2-40B4-BE49-F238E27FC236}">
                <a16:creationId xmlns:a16="http://schemas.microsoft.com/office/drawing/2014/main" id="{2139F289-2BB6-58B5-8EF7-BA7C99F4A46F}"/>
              </a:ext>
            </a:extLst>
          </p:cNvPr>
          <p:cNvSpPr>
            <a:spLocks noGrp="1"/>
          </p:cNvSpPr>
          <p:nvPr>
            <p:ph idx="1"/>
          </p:nvPr>
        </p:nvSpPr>
        <p:spPr>
          <a:xfrm>
            <a:off x="447869" y="671804"/>
            <a:ext cx="11430000" cy="5924939"/>
          </a:xfrm>
        </p:spPr>
        <p:txBody>
          <a:bodyPr>
            <a:normAutofit lnSpcReduction="10000"/>
          </a:bodyPr>
          <a:lstStyle/>
          <a:p>
            <a:pPr algn="just">
              <a:lnSpc>
                <a:spcPct val="100000"/>
              </a:lnSpc>
              <a:spcAft>
                <a:spcPts val="1000"/>
              </a:spcAft>
            </a:pPr>
            <a:r>
              <a:rPr lang="en-US" sz="2400" b="1" dirty="0">
                <a:solidFill>
                  <a:srgbClr val="FFFF00"/>
                </a:solidFill>
                <a:effectLst/>
                <a:latin typeface="Times New Roman" panose="02020603050405020304" pitchFamily="18" charset="0"/>
                <a:ea typeface="Times New Roman" panose="02020603050405020304" pitchFamily="18" charset="0"/>
                <a:cs typeface="Times New Roman" panose="02020603050405020304" pitchFamily="18" charset="0"/>
              </a:rPr>
              <a:t>Vision:</a:t>
            </a:r>
            <a:endParaRPr lang="en-IN" sz="2400" b="1" dirty="0">
              <a:solidFill>
                <a:srgbClr val="FFFF00"/>
              </a:solidFill>
              <a:effectLst/>
              <a:latin typeface="Calibri" panose="020F0502020204030204" pitchFamily="34" charset="0"/>
              <a:ea typeface="Times New Roman" panose="02020603050405020304" pitchFamily="18" charset="0"/>
              <a:cs typeface="Times New Roman" panose="02020603050405020304" pitchFamily="18" charset="0"/>
            </a:endParaRPr>
          </a:p>
          <a:p>
            <a:pPr indent="0" algn="just">
              <a:lnSpc>
                <a:spcPct val="100000"/>
              </a:lnSpc>
              <a:spcAft>
                <a:spcPts val="1000"/>
              </a:spcAft>
              <a:buNone/>
            </a:pPr>
            <a:r>
              <a:rPr lang="en-US" sz="2400" b="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Vision Statement: “To be the pioneer in e-commerce solutions by building and implementing robust and future proof systems which are efficient, transparent and accountable.”</a:t>
            </a:r>
          </a:p>
          <a:p>
            <a:pPr indent="0" algn="just">
              <a:lnSpc>
                <a:spcPct val="100000"/>
              </a:lnSpc>
              <a:spcAft>
                <a:spcPts val="1000"/>
              </a:spcAft>
              <a:buNone/>
            </a:pPr>
            <a:endParaRPr lang="en-IN" sz="2400" b="1" dirty="0">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endParaRPr>
          </a:p>
          <a:p>
            <a:pPr algn="just">
              <a:lnSpc>
                <a:spcPct val="100000"/>
              </a:lnSpc>
              <a:spcAft>
                <a:spcPts val="1000"/>
              </a:spcAft>
            </a:pPr>
            <a:r>
              <a:rPr lang="en-US" sz="2400" b="1" dirty="0">
                <a:solidFill>
                  <a:srgbClr val="FFFF00"/>
                </a:solidFill>
                <a:effectLst/>
                <a:latin typeface="Times New Roman" panose="02020603050405020304" pitchFamily="18" charset="0"/>
                <a:ea typeface="Times New Roman" panose="02020603050405020304" pitchFamily="18" charset="0"/>
                <a:cs typeface="Times New Roman" panose="02020603050405020304" pitchFamily="18" charset="0"/>
              </a:rPr>
              <a:t>Mission:</a:t>
            </a:r>
            <a:endParaRPr lang="en-IN" sz="2400" b="1" dirty="0">
              <a:solidFill>
                <a:srgbClr val="FFFF00"/>
              </a:solidFill>
              <a:effectLst/>
              <a:latin typeface="Calibri" panose="020F0502020204030204" pitchFamily="34" charset="0"/>
              <a:ea typeface="Times New Roman" panose="02020603050405020304" pitchFamily="18" charset="0"/>
              <a:cs typeface="Times New Roman" panose="02020603050405020304" pitchFamily="18" charset="0"/>
            </a:endParaRPr>
          </a:p>
          <a:p>
            <a:pPr marL="36900" indent="0" algn="just">
              <a:lnSpc>
                <a:spcPct val="100000"/>
              </a:lnSpc>
              <a:spcAft>
                <a:spcPts val="1000"/>
              </a:spcAft>
              <a:buNone/>
            </a:pPr>
            <a:r>
              <a:rPr lang="en-US" sz="2400" b="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“To enable its customers to achieve total e-commerce through innovative solutions using the cutting edge technologies and to provide world class IT and ITES services at affordable costs to the customers with fast turnaround time and to continually improve the service delivery at the client service </a:t>
            </a:r>
            <a:r>
              <a:rPr lang="en-US" sz="2400" b="1"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centre’s</a:t>
            </a:r>
            <a:r>
              <a:rPr lang="en-US" sz="2400" b="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managed by us.”</a:t>
            </a:r>
            <a:endParaRPr lang="en-IN" sz="2400" b="1" dirty="0">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endParaRPr>
          </a:p>
          <a:p>
            <a:pPr indent="0" algn="just">
              <a:lnSpc>
                <a:spcPct val="100000"/>
              </a:lnSpc>
              <a:spcAft>
                <a:spcPts val="600"/>
              </a:spcAft>
              <a:buNone/>
            </a:pPr>
            <a:r>
              <a:rPr lang="en-US" sz="2400" b="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Over the next few years our goal is to harness our talents and skills by permeating our company further with process-centered management. In this way, once a customer's project enters our quality oriented process, it will exit as a quality product. </a:t>
            </a:r>
            <a:endParaRPr lang="en-IN" sz="2400" b="1" dirty="0">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endParaRPr>
          </a:p>
          <a:p>
            <a:pPr indent="0" algn="just">
              <a:lnSpc>
                <a:spcPct val="100000"/>
              </a:lnSpc>
              <a:spcAft>
                <a:spcPts val="1000"/>
              </a:spcAft>
              <a:buNone/>
            </a:pPr>
            <a:endParaRPr lang="en-IN" sz="2400" b="1" dirty="0">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5379721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D14CD-5E0D-F569-2211-70EE3C3F8EBF}"/>
              </a:ext>
            </a:extLst>
          </p:cNvPr>
          <p:cNvSpPr>
            <a:spLocks noGrp="1"/>
          </p:cNvSpPr>
          <p:nvPr>
            <p:ph type="title"/>
          </p:nvPr>
        </p:nvSpPr>
        <p:spPr>
          <a:xfrm>
            <a:off x="1801329" y="197395"/>
            <a:ext cx="8925439" cy="879565"/>
          </a:xfrm>
        </p:spPr>
        <p:txBody>
          <a:bodyPr>
            <a:normAutofit/>
          </a:bodyPr>
          <a:lstStyle/>
          <a:p>
            <a:r>
              <a:rPr lang="en-IN" sz="4000" dirty="0">
                <a:ln w="0"/>
                <a:solidFill>
                  <a:srgbClr val="FFFF00"/>
                </a:solidFill>
                <a:effectLst>
                  <a:reflection blurRad="6350" stA="53000" endA="300" endPos="35500" dir="5400000" sy="-90000" algn="bl" rotWithShape="0"/>
                </a:effectLst>
                <a:latin typeface="Copperplate Gothic Bold" panose="020E0705020206020404" pitchFamily="34" charset="0"/>
                <a:ea typeface="Microsoft YaHei UI" panose="020B0503020204020204" pitchFamily="34" charset="-122"/>
              </a:rPr>
              <a:t>  Organization Structure</a:t>
            </a:r>
            <a:endParaRPr lang="en-IN" sz="4000" dirty="0"/>
          </a:p>
        </p:txBody>
      </p:sp>
      <p:sp>
        <p:nvSpPr>
          <p:cNvPr id="8" name="Rectangle 4">
            <a:extLst>
              <a:ext uri="{FF2B5EF4-FFF2-40B4-BE49-F238E27FC236}">
                <a16:creationId xmlns:a16="http://schemas.microsoft.com/office/drawing/2014/main" id="{4110E264-7D62-2CC4-5AE0-D4156CAAC2F2}"/>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graphicFrame>
        <p:nvGraphicFramePr>
          <p:cNvPr id="9" name="Object 8">
            <a:extLst>
              <a:ext uri="{FF2B5EF4-FFF2-40B4-BE49-F238E27FC236}">
                <a16:creationId xmlns:a16="http://schemas.microsoft.com/office/drawing/2014/main" id="{1AD7881C-7EFE-A6E5-8B6D-00116470EAC3}"/>
              </a:ext>
            </a:extLst>
          </p:cNvPr>
          <p:cNvGraphicFramePr>
            <a:graphicFrameLocks/>
          </p:cNvGraphicFramePr>
          <p:nvPr>
            <p:extLst>
              <p:ext uri="{D42A27DB-BD31-4B8C-83A1-F6EECF244321}">
                <p14:modId xmlns:p14="http://schemas.microsoft.com/office/powerpoint/2010/main" val="293403931"/>
              </p:ext>
            </p:extLst>
          </p:nvPr>
        </p:nvGraphicFramePr>
        <p:xfrm>
          <a:off x="2355271" y="1660144"/>
          <a:ext cx="8925439" cy="4575037"/>
        </p:xfrm>
        <a:graphic>
          <a:graphicData uri="http://schemas.openxmlformats.org/presentationml/2006/ole">
            <mc:AlternateContent xmlns:mc="http://schemas.openxmlformats.org/markup-compatibility/2006">
              <mc:Choice xmlns:v="urn:schemas-microsoft-com:vml" Requires="v">
                <p:oleObj name="Picture" r:id="rId3" imgW="0" imgH="0" progId="StaticMetafile">
                  <p:embed/>
                </p:oleObj>
              </mc:Choice>
              <mc:Fallback>
                <p:oleObj name="Picture" r:id="rId3" imgW="0" imgH="0" progId="StaticMetafile">
                  <p:embed/>
                  <p:pic>
                    <p:nvPicPr>
                      <p:cNvPr id="0" name="rectole0000000001"/>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55271" y="1660144"/>
                        <a:ext cx="8925439" cy="4575037"/>
                      </a:xfrm>
                      <a:prstGeom prst="rect">
                        <a:avLst/>
                      </a:prstGeom>
                      <a:solidFill>
                        <a:srgbClr val="FFFFFF"/>
                      </a:solidFill>
                      <a:ln>
                        <a:noFill/>
                      </a:ln>
                    </p:spPr>
                  </p:pic>
                </p:oleObj>
              </mc:Fallback>
            </mc:AlternateContent>
          </a:graphicData>
        </a:graphic>
      </p:graphicFrame>
      <p:sp>
        <p:nvSpPr>
          <p:cNvPr id="13" name="Rectangle 12">
            <a:extLst>
              <a:ext uri="{FF2B5EF4-FFF2-40B4-BE49-F238E27FC236}">
                <a16:creationId xmlns:a16="http://schemas.microsoft.com/office/drawing/2014/main" id="{F050BD73-4702-341A-FBC6-C3DD482314C1}"/>
              </a:ext>
            </a:extLst>
          </p:cNvPr>
          <p:cNvSpPr>
            <a:spLocks/>
          </p:cNvSpPr>
          <p:nvPr/>
        </p:nvSpPr>
        <p:spPr>
          <a:xfrm>
            <a:off x="7866204" y="1006814"/>
            <a:ext cx="1874955" cy="771580"/>
          </a:xfrm>
          <a:prstGeom prst="rect">
            <a:avLst/>
          </a:prstGeom>
          <a:ln/>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nSpc>
                <a:spcPct val="115000"/>
              </a:lnSpc>
              <a:spcAft>
                <a:spcPts val="1000"/>
              </a:spcAft>
            </a:pPr>
            <a:r>
              <a:rPr lang="en-US" sz="12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ADVISORY AND GOVERNING BOARD</a:t>
            </a:r>
            <a:endParaRPr lang="en-IN" sz="1100" dirty="0">
              <a:solidFill>
                <a:srgbClr val="000000"/>
              </a:solidFill>
              <a:effectLst/>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6622407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DB5372-FE8B-697E-6E1F-19629A53422C}"/>
              </a:ext>
            </a:extLst>
          </p:cNvPr>
          <p:cNvSpPr>
            <a:spLocks noGrp="1"/>
          </p:cNvSpPr>
          <p:nvPr>
            <p:ph type="title"/>
          </p:nvPr>
        </p:nvSpPr>
        <p:spPr>
          <a:xfrm>
            <a:off x="1595534" y="199052"/>
            <a:ext cx="8537511" cy="976604"/>
          </a:xfrm>
        </p:spPr>
        <p:txBody>
          <a:bodyPr>
            <a:normAutofit/>
          </a:bodyPr>
          <a:lstStyle/>
          <a:p>
            <a:r>
              <a:rPr lang="en-IN" sz="3200" dirty="0">
                <a:ln w="0"/>
                <a:solidFill>
                  <a:srgbClr val="FFFF00"/>
                </a:solidFill>
                <a:effectLst>
                  <a:reflection blurRad="6350" stA="53000" endA="300" endPos="35500" dir="5400000" sy="-90000" algn="bl" rotWithShape="0"/>
                </a:effectLst>
                <a:latin typeface="Copperplate Gothic Bold" panose="020E0705020206020404" pitchFamily="34" charset="0"/>
                <a:ea typeface="Microsoft YaHei UI" panose="020B0503020204020204" pitchFamily="34" charset="-122"/>
              </a:rPr>
              <a:t> Roles and Responsibilities of Personnel in the Organization</a:t>
            </a:r>
            <a:endParaRPr lang="en-IN" sz="3200" dirty="0"/>
          </a:p>
        </p:txBody>
      </p:sp>
      <p:sp>
        <p:nvSpPr>
          <p:cNvPr id="3" name="Content Placeholder 2">
            <a:extLst>
              <a:ext uri="{FF2B5EF4-FFF2-40B4-BE49-F238E27FC236}">
                <a16:creationId xmlns:a16="http://schemas.microsoft.com/office/drawing/2014/main" id="{CE0EACAD-CACE-473B-3AA8-C86EE09B0F5F}"/>
              </a:ext>
            </a:extLst>
          </p:cNvPr>
          <p:cNvSpPr>
            <a:spLocks noGrp="1"/>
          </p:cNvSpPr>
          <p:nvPr>
            <p:ph idx="1"/>
          </p:nvPr>
        </p:nvSpPr>
        <p:spPr>
          <a:xfrm>
            <a:off x="653143" y="1175656"/>
            <a:ext cx="11243388" cy="5296679"/>
          </a:xfrm>
        </p:spPr>
        <p:txBody>
          <a:bodyPr>
            <a:noAutofit/>
          </a:bodyPr>
          <a:lstStyle/>
          <a:p>
            <a:pPr>
              <a:lnSpc>
                <a:spcPct val="107000"/>
              </a:lnSpc>
              <a:spcAft>
                <a:spcPts val="800"/>
              </a:spcAft>
              <a:buFont typeface="Wingdings" panose="05000000000000000000" pitchFamily="2" charset="2"/>
              <a:buChar char="v"/>
            </a:pPr>
            <a:r>
              <a:rPr lang="en-IN" sz="2400" b="1" kern="100" dirty="0">
                <a:solidFill>
                  <a:srgbClr val="002060"/>
                </a:solidFill>
                <a:effectLst/>
                <a:latin typeface="+mj-lt"/>
                <a:ea typeface="Calibri" panose="020F0502020204030204" pitchFamily="34" charset="0"/>
                <a:cs typeface="Times New Roman" panose="02020603050405020304" pitchFamily="18" charset="0"/>
              </a:rPr>
              <a:t>Responsibilities of the Internship Student During the internship, the student is responsible for the following:</a:t>
            </a:r>
          </a:p>
          <a:p>
            <a:pPr marL="36900" indent="0">
              <a:lnSpc>
                <a:spcPct val="107000"/>
              </a:lnSpc>
              <a:spcAft>
                <a:spcPts val="800"/>
              </a:spcAft>
              <a:buNone/>
            </a:pPr>
            <a:r>
              <a:rPr lang="en-IN" sz="2400" b="1" kern="100" dirty="0">
                <a:solidFill>
                  <a:schemeClr val="tx1"/>
                </a:solidFill>
                <a:effectLst/>
                <a:latin typeface="+mj-lt"/>
                <a:ea typeface="Calibri" panose="020F0502020204030204" pitchFamily="34" charset="0"/>
                <a:cs typeface="Times New Roman" panose="02020603050405020304" pitchFamily="18" charset="0"/>
              </a:rPr>
              <a:t>    1. Discuss progress and engage in discussion of topics relevant to the operation and philosophical perspective of the office and functional area in general. </a:t>
            </a:r>
          </a:p>
          <a:p>
            <a:pPr marL="36900" indent="0">
              <a:lnSpc>
                <a:spcPct val="107000"/>
              </a:lnSpc>
              <a:spcAft>
                <a:spcPts val="800"/>
              </a:spcAft>
              <a:buNone/>
            </a:pPr>
            <a:r>
              <a:rPr lang="en-IN" sz="2400" b="1" kern="100" dirty="0">
                <a:solidFill>
                  <a:schemeClr val="tx1"/>
                </a:solidFill>
                <a:effectLst/>
                <a:latin typeface="+mj-lt"/>
                <a:ea typeface="Calibri" panose="020F0502020204030204" pitchFamily="34" charset="0"/>
                <a:cs typeface="Times New Roman" panose="02020603050405020304" pitchFamily="18" charset="0"/>
              </a:rPr>
              <a:t>    2. Carry out established activities and any additional responsibilities which are mutually agreed upon by the student and site supervisor. </a:t>
            </a:r>
          </a:p>
          <a:p>
            <a:pPr marL="36900" indent="0">
              <a:lnSpc>
                <a:spcPct val="107000"/>
              </a:lnSpc>
              <a:spcAft>
                <a:spcPts val="800"/>
              </a:spcAft>
              <a:buNone/>
            </a:pPr>
            <a:r>
              <a:rPr lang="en-IN" sz="2400" b="1" kern="100" dirty="0">
                <a:solidFill>
                  <a:schemeClr val="tx1"/>
                </a:solidFill>
                <a:effectLst/>
                <a:latin typeface="+mj-lt"/>
                <a:ea typeface="Calibri" panose="020F0502020204030204" pitchFamily="34" charset="0"/>
                <a:cs typeface="Times New Roman" panose="02020603050405020304" pitchFamily="18" charset="0"/>
              </a:rPr>
              <a:t>    3. </a:t>
            </a:r>
            <a:r>
              <a:rPr lang="en-IN" sz="2400" b="1" kern="100" dirty="0" err="1">
                <a:solidFill>
                  <a:schemeClr val="tx1"/>
                </a:solidFill>
                <a:effectLst/>
                <a:latin typeface="+mj-lt"/>
                <a:ea typeface="Calibri" panose="020F0502020204030204" pitchFamily="34" charset="0"/>
                <a:cs typeface="Times New Roman" panose="02020603050405020304" pitchFamily="18" charset="0"/>
              </a:rPr>
              <a:t>Fulfill</a:t>
            </a:r>
            <a:r>
              <a:rPr lang="en-IN" sz="2400" b="1" kern="100" dirty="0">
                <a:solidFill>
                  <a:schemeClr val="tx1"/>
                </a:solidFill>
                <a:effectLst/>
                <a:latin typeface="+mj-lt"/>
                <a:ea typeface="Calibri" panose="020F0502020204030204" pitchFamily="34" charset="0"/>
                <a:cs typeface="Times New Roman" panose="02020603050405020304" pitchFamily="18" charset="0"/>
              </a:rPr>
              <a:t> agreed upon time commitments. </a:t>
            </a:r>
          </a:p>
          <a:p>
            <a:pPr marL="36900" indent="0">
              <a:lnSpc>
                <a:spcPct val="107000"/>
              </a:lnSpc>
              <a:spcAft>
                <a:spcPts val="800"/>
              </a:spcAft>
              <a:buNone/>
            </a:pPr>
            <a:r>
              <a:rPr lang="en-IN" sz="2400" b="1" kern="100" dirty="0">
                <a:solidFill>
                  <a:schemeClr val="tx1"/>
                </a:solidFill>
                <a:effectLst/>
                <a:latin typeface="+mj-lt"/>
                <a:ea typeface="Calibri" panose="020F0502020204030204" pitchFamily="34" charset="0"/>
                <a:cs typeface="Times New Roman" panose="02020603050405020304" pitchFamily="18" charset="0"/>
              </a:rPr>
              <a:t>    4. Conduct oneself in a responsible and professional manner. </a:t>
            </a:r>
          </a:p>
          <a:p>
            <a:pPr marL="36900" indent="0">
              <a:lnSpc>
                <a:spcPct val="107000"/>
              </a:lnSpc>
              <a:spcAft>
                <a:spcPts val="800"/>
              </a:spcAft>
              <a:buNone/>
            </a:pPr>
            <a:r>
              <a:rPr lang="en-IN" sz="2400" b="1" kern="100" dirty="0">
                <a:solidFill>
                  <a:schemeClr val="tx1"/>
                </a:solidFill>
                <a:effectLst/>
                <a:latin typeface="+mj-lt"/>
                <a:ea typeface="Calibri" panose="020F0502020204030204" pitchFamily="34" charset="0"/>
                <a:cs typeface="Times New Roman" panose="02020603050405020304" pitchFamily="18" charset="0"/>
              </a:rPr>
              <a:t>    5. Raise concerns with the site supervisor and seminar instructor if the objectives for the internship are not being met or if the supervision being received is inadequate.</a:t>
            </a:r>
          </a:p>
        </p:txBody>
      </p:sp>
    </p:spTree>
    <p:extLst>
      <p:ext uri="{BB962C8B-B14F-4D97-AF65-F5344CB8AC3E}">
        <p14:creationId xmlns:p14="http://schemas.microsoft.com/office/powerpoint/2010/main" val="379901098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0FD19B-3CBF-9A16-A2D9-7E602752295E}"/>
              </a:ext>
            </a:extLst>
          </p:cNvPr>
          <p:cNvSpPr>
            <a:spLocks noGrp="1"/>
          </p:cNvSpPr>
          <p:nvPr>
            <p:ph type="title"/>
          </p:nvPr>
        </p:nvSpPr>
        <p:spPr>
          <a:xfrm>
            <a:off x="1204610" y="0"/>
            <a:ext cx="9782780" cy="1257300"/>
          </a:xfrm>
        </p:spPr>
        <p:txBody>
          <a:bodyPr>
            <a:normAutofit/>
          </a:bodyPr>
          <a:lstStyle/>
          <a:p>
            <a:r>
              <a:rPr lang="en-IN" sz="4000" dirty="0">
                <a:ln w="0"/>
                <a:solidFill>
                  <a:srgbClr val="FFFF00"/>
                </a:solidFill>
                <a:effectLst>
                  <a:reflection blurRad="6350" stA="53000" endA="300" endPos="35500" dir="5400000" sy="-90000" algn="bl" rotWithShape="0"/>
                </a:effectLst>
                <a:latin typeface="Copperplate Gothic Bold" panose="020E0705020206020404" pitchFamily="34" charset="0"/>
                <a:ea typeface="Microsoft YaHei UI" panose="020B0503020204020204" pitchFamily="34" charset="-122"/>
              </a:rPr>
              <a:t> Product and Market Performance</a:t>
            </a:r>
            <a:endParaRPr lang="en-IN" sz="4000" dirty="0"/>
          </a:p>
        </p:txBody>
      </p:sp>
      <p:sp>
        <p:nvSpPr>
          <p:cNvPr id="3" name="Content Placeholder 2">
            <a:extLst>
              <a:ext uri="{FF2B5EF4-FFF2-40B4-BE49-F238E27FC236}">
                <a16:creationId xmlns:a16="http://schemas.microsoft.com/office/drawing/2014/main" id="{975810D6-029E-D118-AF26-55FF901D44DB}"/>
              </a:ext>
            </a:extLst>
          </p:cNvPr>
          <p:cNvSpPr>
            <a:spLocks noGrp="1"/>
          </p:cNvSpPr>
          <p:nvPr>
            <p:ph idx="1"/>
          </p:nvPr>
        </p:nvSpPr>
        <p:spPr>
          <a:xfrm>
            <a:off x="373224" y="1257300"/>
            <a:ext cx="11504645" cy="5479402"/>
          </a:xfrm>
        </p:spPr>
        <p:txBody>
          <a:bodyPr>
            <a:normAutofit fontScale="92500" lnSpcReduction="10000"/>
          </a:bodyPr>
          <a:lstStyle/>
          <a:p>
            <a:pPr>
              <a:lnSpc>
                <a:spcPct val="150000"/>
              </a:lnSpc>
            </a:pPr>
            <a:r>
              <a:rPr lang="en-IN" sz="2400" b="1" u="sng" dirty="0">
                <a:solidFill>
                  <a:srgbClr val="FFFF00"/>
                </a:solidFill>
              </a:rPr>
              <a:t>PRODUCT</a:t>
            </a:r>
            <a:r>
              <a:rPr lang="en-IN" sz="2400" b="1" dirty="0">
                <a:solidFill>
                  <a:srgbClr val="FFFF00"/>
                </a:solidFill>
              </a:rPr>
              <a:t> : </a:t>
            </a:r>
            <a:r>
              <a:rPr lang="en-US" sz="2400" b="1" dirty="0">
                <a:solidFill>
                  <a:schemeClr val="tx1"/>
                </a:solidFill>
                <a:effectLst/>
                <a:latin typeface="+mj-lt"/>
                <a:ea typeface="Times New Roman" panose="02020603050405020304" pitchFamily="18" charset="0"/>
                <a:cs typeface="Times New Roman" panose="02020603050405020304" pitchFamily="18" charset="0"/>
              </a:rPr>
              <a:t>PRALOTECH SOLUTIONS provides flexible investment solutions, such as leasing, financing, utility programs and asset management services, for customers to enable the creation of unique technology deployment models and acquisition of complete IT solutions, including hardware, software and services from PRALOTECH SOLUTIONS and others. </a:t>
            </a:r>
            <a:endParaRPr lang="en-IN" sz="2400" b="1" dirty="0">
              <a:solidFill>
                <a:schemeClr val="tx1"/>
              </a:solidFill>
              <a:effectLst/>
              <a:latin typeface="+mj-lt"/>
              <a:ea typeface="Times New Roman" panose="02020603050405020304" pitchFamily="18" charset="0"/>
              <a:cs typeface="Times New Roman" panose="02020603050405020304" pitchFamily="18" charset="0"/>
            </a:endParaRPr>
          </a:p>
          <a:p>
            <a:pPr>
              <a:lnSpc>
                <a:spcPct val="150000"/>
              </a:lnSpc>
            </a:pPr>
            <a:r>
              <a:rPr lang="en-US" sz="2400" b="1" dirty="0">
                <a:solidFill>
                  <a:schemeClr val="tx1"/>
                </a:solidFill>
                <a:effectLst/>
                <a:latin typeface="+mj-lt"/>
                <a:ea typeface="Times New Roman" panose="02020603050405020304" pitchFamily="18" charset="0"/>
              </a:rPr>
              <a:t>Providing flexible services and capabilities that support the entire IT lifecycle, partners with customers globally to help build investment strategies that enhance their business agility and support their business transformation.</a:t>
            </a:r>
          </a:p>
          <a:p>
            <a:pPr>
              <a:lnSpc>
                <a:spcPct val="150000"/>
              </a:lnSpc>
            </a:pPr>
            <a:r>
              <a:rPr lang="en-US" sz="2400" b="1" dirty="0">
                <a:solidFill>
                  <a:schemeClr val="tx1"/>
                </a:solidFill>
                <a:effectLst/>
                <a:latin typeface="+mj-lt"/>
                <a:ea typeface="Times New Roman" panose="02020603050405020304" pitchFamily="18" charset="0"/>
                <a:cs typeface="Times New Roman" panose="02020603050405020304" pitchFamily="18" charset="0"/>
              </a:rPr>
              <a:t>PRALOTECH SOLUTIONS offers a wide selection of investment solution capabilities for large enterprise customers and channel partners, along with an array of financial options to SMBs, educational and governmental entities. </a:t>
            </a:r>
            <a:endParaRPr lang="en-IN" sz="2400" b="1" dirty="0">
              <a:solidFill>
                <a:schemeClr val="tx1"/>
              </a:solidFill>
              <a:effectLst/>
              <a:latin typeface="+mj-lt"/>
              <a:ea typeface="Times New Roman" panose="02020603050405020304" pitchFamily="18" charset="0"/>
              <a:cs typeface="Times New Roman" panose="02020603050405020304" pitchFamily="18" charset="0"/>
            </a:endParaRPr>
          </a:p>
          <a:p>
            <a:pPr>
              <a:lnSpc>
                <a:spcPct val="150000"/>
              </a:lnSpc>
            </a:pPr>
            <a:endParaRPr lang="en-IN" sz="2400" b="1" u="sng" dirty="0">
              <a:solidFill>
                <a:schemeClr val="tx1"/>
              </a:solidFill>
            </a:endParaRPr>
          </a:p>
        </p:txBody>
      </p:sp>
    </p:spTree>
    <p:extLst>
      <p:ext uri="{BB962C8B-B14F-4D97-AF65-F5344CB8AC3E}">
        <p14:creationId xmlns:p14="http://schemas.microsoft.com/office/powerpoint/2010/main" val="32031240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A11702E-D199-793B-90F1-48774C6A4F94}"/>
              </a:ext>
            </a:extLst>
          </p:cNvPr>
          <p:cNvSpPr>
            <a:spLocks noGrp="1"/>
          </p:cNvSpPr>
          <p:nvPr>
            <p:ph idx="1"/>
          </p:nvPr>
        </p:nvSpPr>
        <p:spPr>
          <a:xfrm>
            <a:off x="550506" y="609599"/>
            <a:ext cx="11122090" cy="5553075"/>
          </a:xfrm>
        </p:spPr>
        <p:txBody>
          <a:bodyPr>
            <a:normAutofit/>
          </a:bodyPr>
          <a:lstStyle/>
          <a:p>
            <a:pPr>
              <a:lnSpc>
                <a:spcPct val="150000"/>
              </a:lnSpc>
              <a:buFont typeface="Wingdings" panose="05000000000000000000" pitchFamily="2" charset="2"/>
              <a:buChar char="v"/>
            </a:pPr>
            <a:r>
              <a:rPr lang="en-US" sz="2800" b="1" u="sng" dirty="0">
                <a:solidFill>
                  <a:srgbClr val="FFFF00"/>
                </a:solidFill>
                <a:effectLst/>
                <a:latin typeface="+mj-lt"/>
                <a:ea typeface="Times New Roman" panose="02020603050405020304" pitchFamily="18" charset="0"/>
              </a:rPr>
              <a:t>MARKET PERFORMANCE</a:t>
            </a:r>
            <a:r>
              <a:rPr lang="en-US" sz="2800" b="1" dirty="0">
                <a:solidFill>
                  <a:srgbClr val="FFFF00"/>
                </a:solidFill>
                <a:effectLst/>
                <a:latin typeface="+mj-lt"/>
                <a:ea typeface="Times New Roman" panose="02020603050405020304" pitchFamily="18" charset="0"/>
              </a:rPr>
              <a:t> : </a:t>
            </a:r>
            <a:r>
              <a:rPr lang="en-US" sz="2800" b="1" dirty="0">
                <a:solidFill>
                  <a:schemeClr val="tx1"/>
                </a:solidFill>
                <a:effectLst/>
                <a:latin typeface="+mj-lt"/>
                <a:ea typeface="Times New Roman" panose="02020603050405020304" pitchFamily="18" charset="0"/>
              </a:rPr>
              <a:t>Since its inceptions and with initial small steps, Pralotech Solutions is now progressing by leaps and bounds.</a:t>
            </a:r>
          </a:p>
          <a:p>
            <a:pPr>
              <a:lnSpc>
                <a:spcPct val="150000"/>
              </a:lnSpc>
              <a:buFont typeface="Wingdings" panose="05000000000000000000" pitchFamily="2" charset="2"/>
              <a:buChar char="v"/>
            </a:pPr>
            <a:r>
              <a:rPr lang="en-US" sz="2800" b="1" dirty="0">
                <a:solidFill>
                  <a:schemeClr val="tx1"/>
                </a:solidFill>
                <a:effectLst/>
                <a:latin typeface="+mj-lt"/>
                <a:ea typeface="Times New Roman" panose="02020603050405020304" pitchFamily="18" charset="0"/>
              </a:rPr>
              <a:t>It has grown from a small venture to a medium scale enterprise with a strong 80+ workforce, our rate of more than 100%. </a:t>
            </a:r>
          </a:p>
          <a:p>
            <a:pPr>
              <a:lnSpc>
                <a:spcPct val="150000"/>
              </a:lnSpc>
              <a:buFont typeface="Wingdings" panose="05000000000000000000" pitchFamily="2" charset="2"/>
              <a:buChar char="v"/>
            </a:pPr>
            <a:r>
              <a:rPr lang="en-US" sz="2800" b="1" dirty="0">
                <a:solidFill>
                  <a:schemeClr val="tx1"/>
                </a:solidFill>
                <a:effectLst/>
                <a:latin typeface="+mj-lt"/>
                <a:ea typeface="Times New Roman" panose="02020603050405020304" pitchFamily="18" charset="0"/>
                <a:cs typeface="Times New Roman" panose="02020603050405020304" pitchFamily="18" charset="0"/>
              </a:rPr>
              <a:t>The company is executing some of the prestigious projects and has earned a very respectable name in the Indian IT and e-commerce industry.</a:t>
            </a:r>
            <a:endParaRPr lang="en-IN" sz="2800" b="1" dirty="0">
              <a:solidFill>
                <a:schemeClr val="tx1"/>
              </a:solidFill>
              <a:effectLst/>
              <a:latin typeface="+mj-lt"/>
              <a:ea typeface="Times New Roman" panose="02020603050405020304" pitchFamily="18" charset="0"/>
              <a:cs typeface="Times New Roman" panose="02020603050405020304" pitchFamily="18" charset="0"/>
            </a:endParaRPr>
          </a:p>
          <a:p>
            <a:pPr>
              <a:lnSpc>
                <a:spcPct val="150000"/>
              </a:lnSpc>
              <a:buFont typeface="Wingdings" panose="05000000000000000000" pitchFamily="2" charset="2"/>
              <a:buChar char="v"/>
            </a:pPr>
            <a:endParaRPr lang="en-IN" sz="2800" b="1" dirty="0">
              <a:solidFill>
                <a:schemeClr val="tx1"/>
              </a:solidFill>
              <a:latin typeface="+mj-lt"/>
            </a:endParaRPr>
          </a:p>
        </p:txBody>
      </p:sp>
    </p:spTree>
    <p:extLst>
      <p:ext uri="{BB962C8B-B14F-4D97-AF65-F5344CB8AC3E}">
        <p14:creationId xmlns:p14="http://schemas.microsoft.com/office/powerpoint/2010/main" val="267291200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Coffee">
      <a:dk1>
        <a:sysClr val="windowText" lastClr="000000"/>
      </a:dk1>
      <a:lt1>
        <a:sysClr val="window" lastClr="FFFFFF"/>
      </a:lt1>
      <a:dk2>
        <a:srgbClr val="4E3B30"/>
      </a:dk2>
      <a:lt2>
        <a:srgbClr val="F4EEDC"/>
      </a:lt2>
      <a:accent1>
        <a:srgbClr val="CC830E"/>
      </a:accent1>
      <a:accent2>
        <a:srgbClr val="B54C2D"/>
      </a:accent2>
      <a:accent3>
        <a:srgbClr val="99570C"/>
      </a:accent3>
      <a:accent4>
        <a:srgbClr val="C17529"/>
      </a:accent4>
      <a:accent5>
        <a:srgbClr val="A19574"/>
      </a:accent5>
      <a:accent6>
        <a:srgbClr val="A49518"/>
      </a:accent6>
      <a:hlink>
        <a:srgbClr val="AD1F1F"/>
      </a:hlink>
      <a:folHlink>
        <a:srgbClr val="FFC42F"/>
      </a:folHlink>
    </a:clrScheme>
    <a:fontScheme name="Custom 4">
      <a:majorFont>
        <a:latin typeface="Goudy Old Style"/>
        <a:ea typeface=""/>
        <a:cs typeface=""/>
      </a:majorFont>
      <a:minorFont>
        <a:latin typeface="Goudy Old Style"/>
        <a:ea typeface=""/>
        <a:cs typeface=""/>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THREE.pptx" id="{E781C72B-3D65-4B8D-9071-33B66AF0EF30}" vid="{3A5A58F2-9BE1-435C-B12D-88FD9BF70179}"/>
    </a:ext>
  </a:extLst>
</a:theme>
</file>

<file path=docProps/app.xml><?xml version="1.0" encoding="utf-8"?>
<Properties xmlns="http://schemas.openxmlformats.org/officeDocument/2006/extended-properties" xmlns:vt="http://schemas.openxmlformats.org/officeDocument/2006/docPropsVTypes">
  <Template>{396761CE-0626-47AE-8888-6A2C4E6A49F8}tf12214701_win32</Template>
  <TotalTime>179</TotalTime>
  <Words>779</Words>
  <Application>Microsoft Office PowerPoint</Application>
  <PresentationFormat>Widescreen</PresentationFormat>
  <Paragraphs>45</Paragraphs>
  <Slides>10</Slides>
  <Notes>0</Notes>
  <HiddenSlides>0</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1</vt:i4>
      </vt:variant>
      <vt:variant>
        <vt:lpstr>Slide Titles</vt:lpstr>
      </vt:variant>
      <vt:variant>
        <vt:i4>10</vt:i4>
      </vt:variant>
    </vt:vector>
  </HeadingPairs>
  <TitlesOfParts>
    <vt:vector size="20" baseType="lpstr">
      <vt:lpstr>Algerian</vt:lpstr>
      <vt:lpstr>Calibri</vt:lpstr>
      <vt:lpstr>Californian FB</vt:lpstr>
      <vt:lpstr>Copperplate Gothic Bold</vt:lpstr>
      <vt:lpstr>Goudy Old Style</vt:lpstr>
      <vt:lpstr>Times New Roman</vt:lpstr>
      <vt:lpstr>Wingdings</vt:lpstr>
      <vt:lpstr>Wingdings 2</vt:lpstr>
      <vt:lpstr>SlateVTI</vt:lpstr>
      <vt:lpstr>Picture</vt:lpstr>
      <vt:lpstr>ABOUT PRALOTECH COMPANY</vt:lpstr>
      <vt:lpstr>Company Profile….. </vt:lpstr>
      <vt:lpstr>Overview of the Organization</vt:lpstr>
      <vt:lpstr>PowerPoint Presentation</vt:lpstr>
      <vt:lpstr> Vision and Mission of the Organization</vt:lpstr>
      <vt:lpstr>  Organization Structure</vt:lpstr>
      <vt:lpstr> Roles and Responsibilities of Personnel in the Organization</vt:lpstr>
      <vt:lpstr> Product and Market Performance</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Lorem Ipsum</dc:title>
  <dc:creator>Divyaprada G</dc:creator>
  <cp:lastModifiedBy>Divyaprada G</cp:lastModifiedBy>
  <cp:revision>51</cp:revision>
  <dcterms:created xsi:type="dcterms:W3CDTF">2024-04-19T07:31:50Z</dcterms:created>
  <dcterms:modified xsi:type="dcterms:W3CDTF">2024-05-13T16:48:58Z</dcterms:modified>
</cp:coreProperties>
</file>